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6"/>
  </p:notesMasterIdLst>
  <p:handoutMasterIdLst>
    <p:handoutMasterId r:id="rId37"/>
  </p:handoutMasterIdLst>
  <p:sldIdLst>
    <p:sldId id="1309" r:id="rId7"/>
    <p:sldId id="1379" r:id="rId8"/>
    <p:sldId id="1365" r:id="rId9"/>
    <p:sldId id="1371" r:id="rId10"/>
    <p:sldId id="1372" r:id="rId11"/>
    <p:sldId id="1373" r:id="rId12"/>
    <p:sldId id="1374" r:id="rId13"/>
    <p:sldId id="1377" r:id="rId14"/>
    <p:sldId id="1376" r:id="rId15"/>
    <p:sldId id="1366" r:id="rId16"/>
    <p:sldId id="1367" r:id="rId17"/>
    <p:sldId id="1368" r:id="rId18"/>
    <p:sldId id="1369" r:id="rId19"/>
    <p:sldId id="1370" r:id="rId20"/>
    <p:sldId id="1342" r:id="rId21"/>
    <p:sldId id="1364" r:id="rId22"/>
    <p:sldId id="1363" r:id="rId23"/>
    <p:sldId id="1361" r:id="rId24"/>
    <p:sldId id="1359" r:id="rId25"/>
    <p:sldId id="1360" r:id="rId26"/>
    <p:sldId id="1362" r:id="rId27"/>
    <p:sldId id="1378" r:id="rId28"/>
    <p:sldId id="1347" r:id="rId29"/>
    <p:sldId id="1354" r:id="rId30"/>
    <p:sldId id="1355" r:id="rId31"/>
    <p:sldId id="1356" r:id="rId32"/>
    <p:sldId id="1357" r:id="rId33"/>
    <p:sldId id="1358" r:id="rId34"/>
    <p:sldId id="1353" r:id="rId35"/>
  </p:sldIdLst>
  <p:sldSz cx="12436475" cy="6994525"/>
  <p:notesSz cx="6858000" cy="9144000"/>
  <p:custDataLst>
    <p:tags r:id="rId3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74"/>
            <p14:sldId id="1377"/>
            <p14:sldId id="1376"/>
            <p14:sldId id="1366"/>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4" autoAdjust="0"/>
    <p:restoredTop sz="60379" autoAdjust="0"/>
  </p:normalViewPr>
  <p:slideViewPr>
    <p:cSldViewPr>
      <p:cViewPr varScale="1">
        <p:scale>
          <a:sx n="105" d="100"/>
          <a:sy n="105" d="100"/>
        </p:scale>
        <p:origin x="1764" y="11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915"/>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Cloud Building Blocks</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7">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7">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7">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Cloud Building Blocks Containers (Docker, ACS) and </a:t>
          </a:r>
          <a:r>
            <a:rPr lang="fr-FR" sz="2400" b="0" i="0" u="none" dirty="0" err="1"/>
            <a:t>other</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60134" y="-3375737"/>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102406"/>
        <a:ext cx="7456920" cy="529266"/>
      </dsp:txXfrm>
    </dsp:sp>
    <dsp:sp modelId="{A5438C1E-89FB-411C-9EAB-7842FD136D3A}">
      <dsp:nvSpPr>
        <dsp:cNvPr id="0" name=""/>
        <dsp:cNvSpPr/>
      </dsp:nvSpPr>
      <dsp:spPr>
        <a:xfrm>
          <a:off x="0" y="457"/>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1</a:t>
          </a:r>
        </a:p>
      </dsp:txBody>
      <dsp:txXfrm>
        <a:off x="35790" y="36247"/>
        <a:ext cx="4139043" cy="661583"/>
      </dsp:txXfrm>
    </dsp:sp>
    <dsp:sp modelId="{E6420154-04FB-467D-88B8-1F7D05114D7E}">
      <dsp:nvSpPr>
        <dsp:cNvPr id="0" name=""/>
        <dsp:cNvSpPr/>
      </dsp:nvSpPr>
      <dsp:spPr>
        <a:xfrm rot="5400000">
          <a:off x="7660134" y="-2605915"/>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872228"/>
        <a:ext cx="7456920" cy="529266"/>
      </dsp:txXfrm>
    </dsp:sp>
    <dsp:sp modelId="{F8539A12-2D82-4C88-98C3-1B1E242F4079}">
      <dsp:nvSpPr>
        <dsp:cNvPr id="0" name=""/>
        <dsp:cNvSpPr/>
      </dsp:nvSpPr>
      <dsp:spPr>
        <a:xfrm>
          <a:off x="0" y="770278"/>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2</a:t>
          </a:r>
        </a:p>
      </dsp:txBody>
      <dsp:txXfrm>
        <a:off x="35790" y="806068"/>
        <a:ext cx="4139043" cy="661583"/>
      </dsp:txXfrm>
    </dsp:sp>
    <dsp:sp modelId="{61247A71-DC9E-4A76-B169-395D763BB202}">
      <dsp:nvSpPr>
        <dsp:cNvPr id="0" name=""/>
        <dsp:cNvSpPr/>
      </dsp:nvSpPr>
      <dsp:spPr>
        <a:xfrm rot="5400000">
          <a:off x="7660134" y="-1836094"/>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642049"/>
        <a:ext cx="7456920" cy="529266"/>
      </dsp:txXfrm>
    </dsp:sp>
    <dsp:sp modelId="{1D40B9DC-3DB8-4751-BFF0-8DBEF83FF13C}">
      <dsp:nvSpPr>
        <dsp:cNvPr id="0" name=""/>
        <dsp:cNvSpPr/>
      </dsp:nvSpPr>
      <dsp:spPr>
        <a:xfrm>
          <a:off x="0" y="1540100"/>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3</a:t>
          </a:r>
        </a:p>
      </dsp:txBody>
      <dsp:txXfrm>
        <a:off x="35790" y="1575890"/>
        <a:ext cx="4139043" cy="661583"/>
      </dsp:txXfrm>
    </dsp:sp>
    <dsp:sp modelId="{735907E8-CD71-421F-8950-285DC6511AD6}">
      <dsp:nvSpPr>
        <dsp:cNvPr id="0" name=""/>
        <dsp:cNvSpPr/>
      </dsp:nvSpPr>
      <dsp:spPr>
        <a:xfrm rot="5400000">
          <a:off x="7660134" y="-1066272"/>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411871"/>
        <a:ext cx="7456920" cy="529266"/>
      </dsp:txXfrm>
    </dsp:sp>
    <dsp:sp modelId="{03632F8B-4E93-4840-9E4E-68F53BBC5873}">
      <dsp:nvSpPr>
        <dsp:cNvPr id="0" name=""/>
        <dsp:cNvSpPr/>
      </dsp:nvSpPr>
      <dsp:spPr>
        <a:xfrm>
          <a:off x="0" y="2309921"/>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4</a:t>
          </a:r>
        </a:p>
      </dsp:txBody>
      <dsp:txXfrm>
        <a:off x="35790" y="2345711"/>
        <a:ext cx="4139043" cy="661583"/>
      </dsp:txXfrm>
    </dsp:sp>
    <dsp:sp modelId="{37E22389-D950-4A26-A268-5C9A5A3CD82C}">
      <dsp:nvSpPr>
        <dsp:cNvPr id="0" name=""/>
        <dsp:cNvSpPr/>
      </dsp:nvSpPr>
      <dsp:spPr>
        <a:xfrm rot="5400000">
          <a:off x="7660134" y="-29645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3181692"/>
        <a:ext cx="7456920" cy="529266"/>
      </dsp:txXfrm>
    </dsp:sp>
    <dsp:sp modelId="{7F905116-DF52-47DE-BE38-A75756ACB8D6}">
      <dsp:nvSpPr>
        <dsp:cNvPr id="0" name=""/>
        <dsp:cNvSpPr/>
      </dsp:nvSpPr>
      <dsp:spPr>
        <a:xfrm>
          <a:off x="0" y="3079743"/>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5</a:t>
          </a:r>
        </a:p>
      </dsp:txBody>
      <dsp:txXfrm>
        <a:off x="35790" y="3115533"/>
        <a:ext cx="4139043" cy="661583"/>
      </dsp:txXfrm>
    </dsp:sp>
    <dsp:sp modelId="{E23F637E-9A4A-4AA5-98AE-66E97735DB4F}">
      <dsp:nvSpPr>
        <dsp:cNvPr id="0" name=""/>
        <dsp:cNvSpPr/>
      </dsp:nvSpPr>
      <dsp:spPr>
        <a:xfrm rot="5400000">
          <a:off x="7660134" y="473370"/>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951513"/>
        <a:ext cx="7456920" cy="529266"/>
      </dsp:txXfrm>
    </dsp:sp>
    <dsp:sp modelId="{70B00C7B-4587-4FBB-B8DD-6908E2084D89}">
      <dsp:nvSpPr>
        <dsp:cNvPr id="0" name=""/>
        <dsp:cNvSpPr/>
      </dsp:nvSpPr>
      <dsp:spPr>
        <a:xfrm>
          <a:off x="0" y="3849564"/>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6</a:t>
          </a:r>
        </a:p>
      </dsp:txBody>
      <dsp:txXfrm>
        <a:off x="35790" y="3885354"/>
        <a:ext cx="4139043" cy="661583"/>
      </dsp:txXfrm>
    </dsp:sp>
    <dsp:sp modelId="{68B4BBEF-B3B9-44EE-93CE-818230DA2604}">
      <dsp:nvSpPr>
        <dsp:cNvPr id="0" name=""/>
        <dsp:cNvSpPr/>
      </dsp:nvSpPr>
      <dsp:spPr>
        <a:xfrm rot="5400000">
          <a:off x="7660134" y="124319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Building Blocks</a:t>
          </a:r>
        </a:p>
      </dsp:txBody>
      <dsp:txXfrm rot="-5400000">
        <a:off x="4210623" y="4721334"/>
        <a:ext cx="7456920" cy="529266"/>
      </dsp:txXfrm>
    </dsp:sp>
    <dsp:sp modelId="{291529A3-D216-4DC4-835B-3321FFD0318C}">
      <dsp:nvSpPr>
        <dsp:cNvPr id="0" name=""/>
        <dsp:cNvSpPr/>
      </dsp:nvSpPr>
      <dsp:spPr>
        <a:xfrm>
          <a:off x="0" y="4619386"/>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7</a:t>
          </a:r>
        </a:p>
      </dsp:txBody>
      <dsp:txXfrm>
        <a:off x="35790" y="4655176"/>
        <a:ext cx="4139043" cy="66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Cloud Building Blocks Containers (Docker, ACS) and </a:t>
          </a:r>
          <a:r>
            <a:rPr lang="fr-FR" sz="2400" b="0" i="0" u="none" kern="1200" dirty="0" err="1"/>
            <a:t>other</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28892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6/14/2017 3:33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6/14/2017 3:21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6/14/2017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6/14/2017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6/14/2017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3:21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38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7</a:t>
            </a:fld>
            <a:endParaRPr lang="en-US" dirty="0"/>
          </a:p>
        </p:txBody>
      </p:sp>
    </p:spTree>
    <p:extLst>
      <p:ext uri="{BB962C8B-B14F-4D97-AF65-F5344CB8AC3E}">
        <p14:creationId xmlns:p14="http://schemas.microsoft.com/office/powerpoint/2010/main" val="398670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Once they stood in the data center, that’s when it hit them.  Once Vincent Capezuto, CTO for Aireon, stood in the data center and saw the massive size of an Azure data center, he understood the massive scale opportunity, one that he wanted to leverage.  His next question was even more telling: “How many of these data centers do you have?” </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 We continue to innovate, with high efficiency solutions, and at this scale it enables us to reduce our operating cost and reduce the cost of our services.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We will be in the major places, but not everywhere – we have Azure Stack/Hosters for that.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66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9</a:t>
            </a:fld>
            <a:endParaRPr lang="en-US" dirty="0"/>
          </a:p>
        </p:txBody>
      </p:sp>
    </p:spTree>
    <p:extLst>
      <p:ext uri="{BB962C8B-B14F-4D97-AF65-F5344CB8AC3E}">
        <p14:creationId xmlns:p14="http://schemas.microsoft.com/office/powerpoint/2010/main" val="242204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13</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14</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6/14/2017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396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7.png"/><Relationship Id="rId2" Type="http://schemas.openxmlformats.org/officeDocument/2006/relationships/slideLayout" Target="../slideLayouts/slideLayout46.xml"/><Relationship Id="rId16"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notesSlide" Target="../notesSlides/notesSlide10.xml"/><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slideLayout" Target="../slideLayouts/slideLayout11.xml"/><Relationship Id="rId16" Type="http://schemas.openxmlformats.org/officeDocument/2006/relationships/image" Target="../media/image44.png"/><Relationship Id="rId1" Type="http://schemas.openxmlformats.org/officeDocument/2006/relationships/tags" Target="../tags/tag3.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4174190543"/>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0798938"/>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like to allow field workers the ability to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4"/>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DOC</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DB</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75482" y="1212850"/>
            <a:ext cx="5485621" cy="4327227"/>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a:t>Microsoft Graph </a:t>
            </a:r>
            <a:r>
              <a:rPr lang="en-US" dirty="0"/>
              <a:t>API (users, OneDrive for Business, Skype for Business)</a:t>
            </a:r>
          </a:p>
        </p:txBody>
      </p:sp>
      <p:sp>
        <p:nvSpPr>
          <p:cNvPr id="5" name="Text Placeholder 4"/>
          <p:cNvSpPr>
            <a:spLocks noGrp="1"/>
          </p:cNvSpPr>
          <p:nvPr>
            <p:ph type="body" sz="quarter" idx="11"/>
          </p:nvPr>
        </p:nvSpPr>
        <p:spPr>
          <a:xfrm>
            <a:off x="6675374" y="1212849"/>
            <a:ext cx="5485621" cy="3850289"/>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a:t>
            </a:r>
          </a:p>
          <a:p>
            <a:pPr lvl="1"/>
            <a:r>
              <a:rPr lang="en-US" dirty="0"/>
              <a:t>Azure Container Service</a:t>
            </a:r>
          </a:p>
          <a:p>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75481" y="1668686"/>
            <a:ext cx="11885514" cy="502848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nSpc>
                <a:spcPct val="90000"/>
              </a:lnSpc>
            </a:pPr>
            <a:endParaRPr lang="en-US" sz="3199"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91951" y="1629873"/>
            <a:ext cx="10970471" cy="5189998"/>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50634" y="4346293"/>
            <a:ext cx="1749294" cy="2297382"/>
          </a:xfrm>
          <a:prstGeom prst="rect">
            <a:avLst/>
          </a:prstGeom>
        </p:spPr>
        <p:txBody>
          <a:bodyPr wrap="none">
            <a:spAutoFit/>
          </a:bodyPr>
          <a:lstStyle/>
          <a:p>
            <a:pPr defTabSz="951121">
              <a:lnSpc>
                <a:spcPct val="90000"/>
              </a:lnSpc>
              <a:defRPr/>
            </a:pPr>
            <a:r>
              <a:rPr lang="en-US" sz="11998" b="1" spc="-1000" dirty="0">
                <a:solidFill>
                  <a:schemeClr val="tx2"/>
                </a:solidFill>
                <a:latin typeface="+mj-lt"/>
                <a:cs typeface="Segoe UI Semibold" panose="020B0702040204020203" pitchFamily="34" charset="0"/>
              </a:rPr>
              <a:t>3</a:t>
            </a:r>
            <a:r>
              <a:rPr lang="en-US" sz="11998" b="1" spc="-428" dirty="0">
                <a:solidFill>
                  <a:schemeClr val="tx2"/>
                </a:solidFill>
                <a:latin typeface="+mj-lt"/>
                <a:cs typeface="Segoe UI Semibold" panose="020B0702040204020203" pitchFamily="34" charset="0"/>
              </a:rPr>
              <a:t>8</a:t>
            </a:r>
            <a:r>
              <a:rPr lang="en-US" sz="359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51121">
              <a:lnSpc>
                <a:spcPct val="90000"/>
              </a:lnSpc>
              <a:defRPr/>
            </a:pPr>
            <a:r>
              <a:rPr lang="en-US" sz="359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99"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80451" y="34055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7" name="Oval 96"/>
          <p:cNvSpPr/>
          <p:nvPr/>
        </p:nvSpPr>
        <p:spPr bwMode="auto">
          <a:xfrm>
            <a:off x="3402601" y="349148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8" name="Oval 97"/>
          <p:cNvSpPr/>
          <p:nvPr/>
        </p:nvSpPr>
        <p:spPr bwMode="auto">
          <a:xfrm>
            <a:off x="3672311" y="3585582"/>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992969" y="3051095"/>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812001" y="357634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2010" y="3086180"/>
            <a:ext cx="494581" cy="475058"/>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432734" y="32919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52026" y="3249195"/>
            <a:ext cx="494581" cy="475058"/>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62750" y="3454919"/>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88800" y="6334565"/>
            <a:ext cx="9365050" cy="324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9156" lvl="1" algn="ctr" defTabSz="838311">
              <a:lnSpc>
                <a:spcPct val="90000"/>
              </a:lnSpc>
              <a:spcAft>
                <a:spcPts val="270"/>
              </a:spcAft>
              <a:defRPr/>
            </a:pPr>
            <a:r>
              <a:rPr lang="en-US" sz="1632"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a:t>Hyper scale Infrastructure is the enabler</a:t>
            </a:r>
            <a:endParaRPr lang="en-US" dirty="0"/>
          </a:p>
        </p:txBody>
      </p:sp>
      <p:sp>
        <p:nvSpPr>
          <p:cNvPr id="27" name="TextBox 26"/>
          <p:cNvSpPr txBox="1"/>
          <p:nvPr/>
        </p:nvSpPr>
        <p:spPr>
          <a:xfrm>
            <a:off x="414308" y="951783"/>
            <a:ext cx="11794377" cy="31821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n-US" sz="1428" dirty="0">
                <a:solidFill>
                  <a:prstClr val="white"/>
                </a:solidFill>
                <a:latin typeface="Segoe UI"/>
              </a:rPr>
              <a:t>28 Regions Worldwide, 22 ONLINE…huge capacity around the world…growing every year</a:t>
            </a: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North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3950462" y="2334944"/>
            <a:ext cx="83469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9066" y="2709261"/>
            <a:ext cx="560076" cy="537968"/>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731" y="2707739"/>
            <a:ext cx="622080" cy="275020"/>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17209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North East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4" y="2645179"/>
            <a:ext cx="510110" cy="206856"/>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101" name="Rectangle 100"/>
          <p:cNvSpPr/>
          <p:nvPr/>
        </p:nvSpPr>
        <p:spPr bwMode="auto">
          <a:xfrm>
            <a:off x="6936858" y="2906792"/>
            <a:ext cx="10389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Central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8" cy="156023"/>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90915" y="2163361"/>
            <a:ext cx="90563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cxnSp>
        <p:nvCxnSpPr>
          <p:cNvPr id="115" name="Straight Connector 114"/>
          <p:cNvCxnSpPr>
            <a:cxnSpLocks/>
          </p:cNvCxnSpPr>
          <p:nvPr/>
        </p:nvCxnSpPr>
        <p:spPr>
          <a:xfrm>
            <a:off x="5460210" y="2542604"/>
            <a:ext cx="588735" cy="2493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a:stCxn id="101" idx="1"/>
          </p:cNvCxnSpPr>
          <p:nvPr/>
        </p:nvCxnSpPr>
        <p:spPr>
          <a:xfrm flipH="1" flipV="1">
            <a:off x="6378968" y="2953864"/>
            <a:ext cx="557890" cy="13932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95" idx="1"/>
          </p:cNvCxnSpPr>
          <p:nvPr/>
        </p:nvCxnSpPr>
        <p:spPr>
          <a:xfrm flipH="1">
            <a:off x="6543849" y="2645179"/>
            <a:ext cx="495194" cy="2198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2291619" y="6628687"/>
            <a:ext cx="10154325" cy="369332"/>
          </a:xfrm>
          <a:prstGeom prst="rect">
            <a:avLst/>
          </a:prstGeom>
          <a:solidFill>
            <a:schemeClr val="accent1"/>
          </a:solidFill>
        </p:spPr>
        <p:txBody>
          <a:bodyPr wrap="square" lIns="182854" tIns="146283" rIns="182854" bIns="146283" anchor="ctr">
            <a:noAutofit/>
          </a:bodyPr>
          <a:lstStyle/>
          <a:p>
            <a:pPr lvl="1"/>
            <a:r>
              <a:rPr lang="en-US" dirty="0">
                <a:solidFill>
                  <a:schemeClr val="bg1"/>
                </a:solidFill>
              </a:rPr>
              <a:t>Over 1M+ production servers             Dark fiber network                          24 x 7 x 365 support</a:t>
            </a:r>
          </a:p>
        </p:txBody>
      </p:sp>
      <p:sp>
        <p:nvSpPr>
          <p:cNvPr id="124" name="Rectangle 123"/>
          <p:cNvSpPr/>
          <p:nvPr/>
        </p:nvSpPr>
        <p:spPr>
          <a:xfrm>
            <a:off x="-10059" y="5415200"/>
            <a:ext cx="2329407" cy="1587871"/>
          </a:xfrm>
          <a:prstGeom prst="rect">
            <a:avLst/>
          </a:prstGeom>
          <a:solidFill>
            <a:schemeClr val="accent1"/>
          </a:solidFill>
        </p:spPr>
        <p:txBody>
          <a:bodyPr wrap="square" lIns="182854" tIns="146283" rIns="182854" bIns="146283" anchor="ctr">
            <a:noAutofit/>
          </a:bodyPr>
          <a:lstStyle/>
          <a:p>
            <a:pPr algn="ctr" defTabSz="950938">
              <a:lnSpc>
                <a:spcPct val="90000"/>
              </a:lnSpc>
            </a:pPr>
            <a:r>
              <a:rPr lang="en-US" sz="8000" dirty="0">
                <a:solidFill>
                  <a:schemeClr val="bg1"/>
                </a:solidFill>
              </a:rPr>
              <a:t>38 </a:t>
            </a:r>
          </a:p>
          <a:p>
            <a:pPr algn="ctr" defTabSz="950938">
              <a:lnSpc>
                <a:spcPct val="90000"/>
              </a:lnSpc>
            </a:pPr>
            <a:r>
              <a:rPr lang="en-US" sz="2800" dirty="0">
                <a:solidFill>
                  <a:schemeClr val="bg1"/>
                </a:solidFill>
              </a:rPr>
              <a:t>Regions</a:t>
            </a:r>
            <a:endParaRPr lang="en-US" dirty="0">
              <a:solidFill>
                <a:schemeClr val="bg1"/>
              </a:solidFill>
            </a:endParaRPr>
          </a:p>
        </p:txBody>
      </p:sp>
    </p:spTree>
    <p:extLst>
      <p:ext uri="{BB962C8B-B14F-4D97-AF65-F5344CB8AC3E}">
        <p14:creationId xmlns:p14="http://schemas.microsoft.com/office/powerpoint/2010/main" val="296279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75480" y="4182928"/>
            <a:ext cx="3611368" cy="2514243"/>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32205">
                <a:lnSpc>
                  <a:spcPct val="90000"/>
                </a:lnSpc>
                <a:defRPr/>
              </a:pPr>
              <a:endParaRPr lang="en-US" sz="1399"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8" name="Group 7"/>
          <p:cNvGrpSpPr/>
          <p:nvPr/>
        </p:nvGrpSpPr>
        <p:grpSpPr>
          <a:xfrm>
            <a:off x="275479" y="1668687"/>
            <a:ext cx="3611368" cy="2468530"/>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99"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6" name="Group 5"/>
          <p:cNvGrpSpPr/>
          <p:nvPr/>
        </p:nvGrpSpPr>
        <p:grpSpPr>
          <a:xfrm>
            <a:off x="3932561" y="4182929"/>
            <a:ext cx="3611368" cy="2514243"/>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399"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7" name="Group 6"/>
          <p:cNvGrpSpPr/>
          <p:nvPr/>
        </p:nvGrpSpPr>
        <p:grpSpPr>
          <a:xfrm>
            <a:off x="3932561" y="1668687"/>
            <a:ext cx="3611368" cy="2468530"/>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 name="Group 2"/>
          <p:cNvGrpSpPr/>
          <p:nvPr/>
        </p:nvGrpSpPr>
        <p:grpSpPr>
          <a:xfrm>
            <a:off x="7589645" y="1668686"/>
            <a:ext cx="4571350" cy="502848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82854" tIns="146283" rIns="182854" bIns="146283">
              <a:noAutofit/>
            </a:bodyPr>
            <a:lstStyle/>
            <a:p>
              <a:pPr defTabSz="950938">
                <a:lnSpc>
                  <a:spcPct val="90000"/>
                </a:lnSpc>
                <a:defRPr/>
              </a:pPr>
              <a:r>
                <a:rPr lang="en-US" sz="53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7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3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7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9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50938">
                <a:lnSpc>
                  <a:spcPct val="90000"/>
                </a:lnSpc>
                <a:defRPr/>
              </a:pPr>
              <a:r>
                <a:rPr lang="en-US" sz="3199"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400"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1669</Words>
  <Application>Microsoft Office PowerPoint</Application>
  <PresentationFormat>Benutzerdefiniert</PresentationFormat>
  <Paragraphs>364</Paragraphs>
  <Slides>29</Slides>
  <Notes>11</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29</vt:i4>
      </vt:variant>
    </vt:vector>
  </HeadingPairs>
  <TitlesOfParts>
    <vt:vector size="46" baseType="lpstr">
      <vt:lpstr>MS PGothic</vt:lpstr>
      <vt:lpstr>MS PGothic</vt:lpstr>
      <vt:lpstr>Arial</vt:lpstr>
      <vt:lpstr>Calibri</vt:lpstr>
      <vt:lpstr>Consolas</vt:lpstr>
      <vt:lpstr>Courier New</vt:lpstr>
      <vt:lpstr>Gill Sans</vt:lpstr>
      <vt:lpstr>Segoe UI</vt:lpstr>
      <vt:lpstr>Segoe UI Light</vt:lpstr>
      <vt:lpstr>Segoe UI Semibold</vt:lpstr>
      <vt:lpstr>Segoe UI Semilight</vt:lpstr>
      <vt:lpstr>Verdana</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PowerPoint-Präsentation</vt:lpstr>
      <vt:lpstr>PowerPoint-Präsentation</vt:lpstr>
      <vt:lpstr>Achieve global scale, in local regions</vt:lpstr>
      <vt:lpstr>Hyper scale Infrastructure is the enabler</vt:lpstr>
      <vt:lpstr>Momentum</vt:lpstr>
      <vt:lpstr>Azure &amp; Office 365 2-Day 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Components Covered in this Course</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Jens Kleine</cp:lastModifiedBy>
  <cp:revision>82</cp:revision>
  <dcterms:created xsi:type="dcterms:W3CDTF">2016-10-04T22:06:48Z</dcterms:created>
  <dcterms:modified xsi:type="dcterms:W3CDTF">2017-06-14T13:34:12Z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